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handoutMasterIdLst>
    <p:handoutMasterId r:id="rId49"/>
  </p:handoutMasterIdLst>
  <p:sldIdLst>
    <p:sldId id="276" r:id="rId2"/>
    <p:sldId id="295" r:id="rId3"/>
    <p:sldId id="299" r:id="rId4"/>
    <p:sldId id="300" r:id="rId5"/>
    <p:sldId id="277" r:id="rId6"/>
    <p:sldId id="287" r:id="rId7"/>
    <p:sldId id="298" r:id="rId8"/>
    <p:sldId id="280" r:id="rId9"/>
    <p:sldId id="281" r:id="rId10"/>
    <p:sldId id="282" r:id="rId11"/>
    <p:sldId id="278" r:id="rId12"/>
    <p:sldId id="279" r:id="rId13"/>
    <p:sldId id="273" r:id="rId14"/>
    <p:sldId id="256" r:id="rId15"/>
    <p:sldId id="274" r:id="rId16"/>
    <p:sldId id="289" r:id="rId17"/>
    <p:sldId id="290" r:id="rId18"/>
    <p:sldId id="258" r:id="rId19"/>
    <p:sldId id="264" r:id="rId20"/>
    <p:sldId id="260" r:id="rId21"/>
    <p:sldId id="261" r:id="rId22"/>
    <p:sldId id="262" r:id="rId23"/>
    <p:sldId id="263" r:id="rId24"/>
    <p:sldId id="291" r:id="rId25"/>
    <p:sldId id="265" r:id="rId26"/>
    <p:sldId id="272" r:id="rId27"/>
    <p:sldId id="268" r:id="rId28"/>
    <p:sldId id="267" r:id="rId29"/>
    <p:sldId id="269" r:id="rId30"/>
    <p:sldId id="275" r:id="rId31"/>
    <p:sldId id="284" r:id="rId32"/>
    <p:sldId id="283" r:id="rId33"/>
    <p:sldId id="296" r:id="rId34"/>
    <p:sldId id="301" r:id="rId35"/>
    <p:sldId id="297" r:id="rId36"/>
    <p:sldId id="302" r:id="rId37"/>
    <p:sldId id="303" r:id="rId38"/>
    <p:sldId id="257" r:id="rId39"/>
    <p:sldId id="304" r:id="rId40"/>
    <p:sldId id="305" r:id="rId41"/>
    <p:sldId id="266" r:id="rId42"/>
    <p:sldId id="306" r:id="rId43"/>
    <p:sldId id="307" r:id="rId44"/>
    <p:sldId id="259" r:id="rId45"/>
    <p:sldId id="308" r:id="rId46"/>
    <p:sldId id="309" r:id="rId47"/>
  </p:sldIdLst>
  <p:sldSz cx="10058400" cy="54864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3" autoAdjust="0"/>
    <p:restoredTop sz="94660"/>
  </p:normalViewPr>
  <p:slideViewPr>
    <p:cSldViewPr snapToGrid="0">
      <p:cViewPr>
        <p:scale>
          <a:sx n="100" d="100"/>
          <a:sy n="100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Website: http://www.columbushope.org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CFE3D0-A3DE-48FC-94C5-7F80F7823F6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7750C7A-C1E4-43EC-A84C-A5D009C7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97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Website: http://www.columbushope.org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79D76-A2D1-4EAB-A1AE-E28927CF03C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200150"/>
            <a:ext cx="59372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76DF-8893-40F5-B687-8AF68C289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792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897890"/>
            <a:ext cx="75438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2881630"/>
            <a:ext cx="75438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41" indent="0" algn="ctr">
              <a:buNone/>
              <a:defRPr sz="1600"/>
            </a:lvl2pPr>
            <a:lvl3pPr marL="731482" indent="0" algn="ctr">
              <a:buNone/>
              <a:defRPr sz="1440"/>
            </a:lvl3pPr>
            <a:lvl4pPr marL="1097222" indent="0" algn="ctr">
              <a:buNone/>
              <a:defRPr sz="1280"/>
            </a:lvl4pPr>
            <a:lvl5pPr marL="1462963" indent="0" algn="ctr">
              <a:buNone/>
              <a:defRPr sz="1280"/>
            </a:lvl5pPr>
            <a:lvl6pPr marL="1828704" indent="0" algn="ctr">
              <a:buNone/>
              <a:defRPr sz="1280"/>
            </a:lvl6pPr>
            <a:lvl7pPr marL="2194445" indent="0" algn="ctr">
              <a:buNone/>
              <a:defRPr sz="1280"/>
            </a:lvl7pPr>
            <a:lvl8pPr marL="2560186" indent="0" algn="ctr">
              <a:buNone/>
              <a:defRPr sz="1280"/>
            </a:lvl8pPr>
            <a:lvl9pPr marL="2925926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AAE6-B0C2-49ED-A860-F611F68820DE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5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3EE6-4536-4B1D-A269-0475EE246436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6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5" y="292100"/>
            <a:ext cx="2168843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6" y="292100"/>
            <a:ext cx="6380798" cy="464947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9089-3DD8-4FD8-B295-77574ED709D1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09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35B-0D66-4501-B130-EA7CA452652F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2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367793"/>
            <a:ext cx="867537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3671571"/>
            <a:ext cx="8675370" cy="1200150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365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48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22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2963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704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44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186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5926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6345-392C-4B62-9197-7D2336CE4180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59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460500"/>
            <a:ext cx="4274820" cy="3481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460500"/>
            <a:ext cx="4274820" cy="3481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D78F-3533-458C-BC86-06974DA786D1}" type="datetime1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0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292103"/>
            <a:ext cx="8675370" cy="106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344930"/>
            <a:ext cx="4255174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41" indent="0">
              <a:buNone/>
              <a:defRPr sz="1600" b="1"/>
            </a:lvl2pPr>
            <a:lvl3pPr marL="731482" indent="0">
              <a:buNone/>
              <a:defRPr sz="1440" b="1"/>
            </a:lvl3pPr>
            <a:lvl4pPr marL="1097222" indent="0">
              <a:buNone/>
              <a:defRPr sz="1280" b="1"/>
            </a:lvl4pPr>
            <a:lvl5pPr marL="1462963" indent="0">
              <a:buNone/>
              <a:defRPr sz="1280" b="1"/>
            </a:lvl5pPr>
            <a:lvl6pPr marL="1828704" indent="0">
              <a:buNone/>
              <a:defRPr sz="1280" b="1"/>
            </a:lvl6pPr>
            <a:lvl7pPr marL="2194445" indent="0">
              <a:buNone/>
              <a:defRPr sz="1280" b="1"/>
            </a:lvl7pPr>
            <a:lvl8pPr marL="2560186" indent="0">
              <a:buNone/>
              <a:defRPr sz="1280" b="1"/>
            </a:lvl8pPr>
            <a:lvl9pPr marL="2925926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004060"/>
            <a:ext cx="4255174" cy="29476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344930"/>
            <a:ext cx="427613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41" indent="0">
              <a:buNone/>
              <a:defRPr sz="1600" b="1"/>
            </a:lvl2pPr>
            <a:lvl3pPr marL="731482" indent="0">
              <a:buNone/>
              <a:defRPr sz="1440" b="1"/>
            </a:lvl3pPr>
            <a:lvl4pPr marL="1097222" indent="0">
              <a:buNone/>
              <a:defRPr sz="1280" b="1"/>
            </a:lvl4pPr>
            <a:lvl5pPr marL="1462963" indent="0">
              <a:buNone/>
              <a:defRPr sz="1280" b="1"/>
            </a:lvl5pPr>
            <a:lvl6pPr marL="1828704" indent="0">
              <a:buNone/>
              <a:defRPr sz="1280" b="1"/>
            </a:lvl6pPr>
            <a:lvl7pPr marL="2194445" indent="0">
              <a:buNone/>
              <a:defRPr sz="1280" b="1"/>
            </a:lvl7pPr>
            <a:lvl8pPr marL="2560186" indent="0">
              <a:buNone/>
              <a:defRPr sz="1280" b="1"/>
            </a:lvl8pPr>
            <a:lvl9pPr marL="2925926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004060"/>
            <a:ext cx="4276130" cy="29476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8A0-480C-4ADE-BD18-E864F0ED2D04}" type="datetime1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7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C11A-F3CF-4794-8F17-A53769DFB359}" type="datetime1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7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30E4-CA73-40DA-8B76-CB1031AD5810}" type="datetime1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67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65760"/>
            <a:ext cx="3244096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789940"/>
            <a:ext cx="5092065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645920"/>
            <a:ext cx="3244096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41" indent="0">
              <a:buNone/>
              <a:defRPr sz="1120"/>
            </a:lvl2pPr>
            <a:lvl3pPr marL="731482" indent="0">
              <a:buNone/>
              <a:defRPr sz="960"/>
            </a:lvl3pPr>
            <a:lvl4pPr marL="1097222" indent="0">
              <a:buNone/>
              <a:defRPr sz="800"/>
            </a:lvl4pPr>
            <a:lvl5pPr marL="1462963" indent="0">
              <a:buNone/>
              <a:defRPr sz="800"/>
            </a:lvl5pPr>
            <a:lvl6pPr marL="1828704" indent="0">
              <a:buNone/>
              <a:defRPr sz="800"/>
            </a:lvl6pPr>
            <a:lvl7pPr marL="2194445" indent="0">
              <a:buNone/>
              <a:defRPr sz="800"/>
            </a:lvl7pPr>
            <a:lvl8pPr marL="2560186" indent="0">
              <a:buNone/>
              <a:defRPr sz="800"/>
            </a:lvl8pPr>
            <a:lvl9pPr marL="2925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232F-CB1F-46E3-8D1A-884B18821E8C}" type="datetime1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9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65760"/>
            <a:ext cx="3244096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789940"/>
            <a:ext cx="5092065" cy="3898900"/>
          </a:xfrm>
        </p:spPr>
        <p:txBody>
          <a:bodyPr/>
          <a:lstStyle>
            <a:lvl1pPr marL="0" indent="0">
              <a:buNone/>
              <a:defRPr sz="2560"/>
            </a:lvl1pPr>
            <a:lvl2pPr marL="365741" indent="0">
              <a:buNone/>
              <a:defRPr sz="2240"/>
            </a:lvl2pPr>
            <a:lvl3pPr marL="731482" indent="0">
              <a:buNone/>
              <a:defRPr sz="1920"/>
            </a:lvl3pPr>
            <a:lvl4pPr marL="1097222" indent="0">
              <a:buNone/>
              <a:defRPr sz="1600"/>
            </a:lvl4pPr>
            <a:lvl5pPr marL="1462963" indent="0">
              <a:buNone/>
              <a:defRPr sz="1600"/>
            </a:lvl5pPr>
            <a:lvl6pPr marL="1828704" indent="0">
              <a:buNone/>
              <a:defRPr sz="1600"/>
            </a:lvl6pPr>
            <a:lvl7pPr marL="2194445" indent="0">
              <a:buNone/>
              <a:defRPr sz="1600"/>
            </a:lvl7pPr>
            <a:lvl8pPr marL="2560186" indent="0">
              <a:buNone/>
              <a:defRPr sz="1600"/>
            </a:lvl8pPr>
            <a:lvl9pPr marL="2925926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645920"/>
            <a:ext cx="3244096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41" indent="0">
              <a:buNone/>
              <a:defRPr sz="1120"/>
            </a:lvl2pPr>
            <a:lvl3pPr marL="731482" indent="0">
              <a:buNone/>
              <a:defRPr sz="960"/>
            </a:lvl3pPr>
            <a:lvl4pPr marL="1097222" indent="0">
              <a:buNone/>
              <a:defRPr sz="800"/>
            </a:lvl4pPr>
            <a:lvl5pPr marL="1462963" indent="0">
              <a:buNone/>
              <a:defRPr sz="800"/>
            </a:lvl5pPr>
            <a:lvl6pPr marL="1828704" indent="0">
              <a:buNone/>
              <a:defRPr sz="800"/>
            </a:lvl6pPr>
            <a:lvl7pPr marL="2194445" indent="0">
              <a:buNone/>
              <a:defRPr sz="800"/>
            </a:lvl7pPr>
            <a:lvl8pPr marL="2560186" indent="0">
              <a:buNone/>
              <a:defRPr sz="800"/>
            </a:lvl8pPr>
            <a:lvl9pPr marL="2925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B0D8-0092-47CC-8A15-FD1BE0D84DA0}" type="datetime1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http://www.columbushope.org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B6CFD9"/>
            </a:gs>
            <a:gs pos="0">
              <a:schemeClr val="bg1"/>
            </a:gs>
            <a:gs pos="100000">
              <a:schemeClr val="accent5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292103"/>
            <a:ext cx="867537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460500"/>
            <a:ext cx="867537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085080"/>
            <a:ext cx="22631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57827-C50F-46C1-92C3-20F01F3BBF4B}" type="datetime1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085080"/>
            <a:ext cx="339471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http://www.columbushope.org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085080"/>
            <a:ext cx="22631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CF23B-37BA-4799-86F5-00F51FC5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731482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70" indent="-182870" algn="l" defTabSz="731482" rtl="0" eaLnBrk="1" latinLnBrk="0" hangingPunct="1">
        <a:lnSpc>
          <a:spcPct val="90000"/>
        </a:lnSpc>
        <a:spcBef>
          <a:spcPts val="800"/>
        </a:spcBef>
        <a:buFont typeface="Arial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1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093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34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574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315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057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797" indent="-182870" algn="l" defTabSz="731482" rtl="0" eaLnBrk="1" latinLnBrk="0" hangingPunct="1">
        <a:lnSpc>
          <a:spcPct val="90000"/>
        </a:lnSpc>
        <a:spcBef>
          <a:spcPts val="401"/>
        </a:spcBef>
        <a:buFont typeface="Arial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41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482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22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2963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704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445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186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5926" algn="l" defTabSz="731482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#_Toc44745790"/><Relationship Id="rId13" Type="http://schemas.openxmlformats.org/officeDocument/2006/relationships/hyperlink" Target="#_Toc44745795"/><Relationship Id="rId3" Type="http://schemas.openxmlformats.org/officeDocument/2006/relationships/hyperlink" Target="#_Toc44745785"/><Relationship Id="rId7" Type="http://schemas.openxmlformats.org/officeDocument/2006/relationships/hyperlink" Target="#_Toc44745789"/><Relationship Id="rId12" Type="http://schemas.openxmlformats.org/officeDocument/2006/relationships/hyperlink" Target="#_Toc44745794"/><Relationship Id="rId2" Type="http://schemas.openxmlformats.org/officeDocument/2006/relationships/hyperlink" Target="#_Toc44745784"/><Relationship Id="rId16" Type="http://schemas.openxmlformats.org/officeDocument/2006/relationships/hyperlink" Target="#_Toc44745798"/><Relationship Id="rId1" Type="http://schemas.openxmlformats.org/officeDocument/2006/relationships/slideLayout" Target="../slideLayouts/slideLayout7.xml"/><Relationship Id="rId6" Type="http://schemas.openxmlformats.org/officeDocument/2006/relationships/hyperlink" Target="#_Toc44745788"/><Relationship Id="rId11" Type="http://schemas.openxmlformats.org/officeDocument/2006/relationships/hyperlink" Target="#_Toc44745793"/><Relationship Id="rId5" Type="http://schemas.openxmlformats.org/officeDocument/2006/relationships/hyperlink" Target="#_Toc44745787"/><Relationship Id="rId15" Type="http://schemas.openxmlformats.org/officeDocument/2006/relationships/hyperlink" Target="#_Toc44745797"/><Relationship Id="rId10" Type="http://schemas.openxmlformats.org/officeDocument/2006/relationships/hyperlink" Target="#_Toc44745792"/><Relationship Id="rId4" Type="http://schemas.openxmlformats.org/officeDocument/2006/relationships/hyperlink" Target="#_Toc44745786"/><Relationship Id="rId9" Type="http://schemas.openxmlformats.org/officeDocument/2006/relationships/hyperlink" Target="#_Toc44745791"/><Relationship Id="rId14" Type="http://schemas.openxmlformats.org/officeDocument/2006/relationships/hyperlink" Target="#_Toc44745796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#_Toc44745805"/><Relationship Id="rId3" Type="http://schemas.openxmlformats.org/officeDocument/2006/relationships/hyperlink" Target="#_Toc44745800"/><Relationship Id="rId7" Type="http://schemas.openxmlformats.org/officeDocument/2006/relationships/hyperlink" Target="#_Toc44745804"/><Relationship Id="rId2" Type="http://schemas.openxmlformats.org/officeDocument/2006/relationships/hyperlink" Target="#_Toc44745799"/><Relationship Id="rId1" Type="http://schemas.openxmlformats.org/officeDocument/2006/relationships/slideLayout" Target="../slideLayouts/slideLayout7.xml"/><Relationship Id="rId6" Type="http://schemas.openxmlformats.org/officeDocument/2006/relationships/hyperlink" Target="#_Toc44745803"/><Relationship Id="rId5" Type="http://schemas.openxmlformats.org/officeDocument/2006/relationships/hyperlink" Target="#_Toc44745802"/><Relationship Id="rId10" Type="http://schemas.openxmlformats.org/officeDocument/2006/relationships/hyperlink" Target="#_Toc44745807"/><Relationship Id="rId4" Type="http://schemas.openxmlformats.org/officeDocument/2006/relationships/hyperlink" Target="#_Toc44745801"/><Relationship Id="rId9" Type="http://schemas.openxmlformats.org/officeDocument/2006/relationships/hyperlink" Target="#_Toc44745806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A3C8-DE85-4C2B-A94D-4190F1FD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en-US" b="1" dirty="0"/>
              <a:t>Columbus HOPE Workshop</a:t>
            </a:r>
            <a:br>
              <a:rPr lang="en-US" b="1" dirty="0"/>
            </a:br>
            <a:r>
              <a:rPr lang="en-US" sz="2800" b="1" dirty="0"/>
              <a:t>August 21, 2021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39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B8E222-5FC9-42A3-B16A-AE67FDED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7" b="1"/>
          <a:stretch/>
        </p:blipFill>
        <p:spPr>
          <a:xfrm>
            <a:off x="3387533" y="191010"/>
            <a:ext cx="5830320" cy="510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542C3-B7BD-43CA-B305-891E39F7B9D3}"/>
              </a:ext>
            </a:extLst>
          </p:cNvPr>
          <p:cNvSpPr txBox="1"/>
          <p:nvPr/>
        </p:nvSpPr>
        <p:spPr>
          <a:xfrm>
            <a:off x="225770" y="1056903"/>
            <a:ext cx="3161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Revised Award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50% of 2020 Goals</a:t>
            </a:r>
          </a:p>
          <a:p>
            <a:endParaRPr lang="en-US" dirty="0"/>
          </a:p>
          <a:p>
            <a:r>
              <a:rPr lang="en-US" dirty="0"/>
              <a:t>Council – Foundation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85/15% Split Council - CHF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3EB44-A5A6-4FF4-B2E1-22D3F34F5EB5}"/>
              </a:ext>
            </a:extLst>
          </p:cNvPr>
          <p:cNvSpPr/>
          <p:nvPr/>
        </p:nvSpPr>
        <p:spPr>
          <a:xfrm>
            <a:off x="742427" y="1324475"/>
            <a:ext cx="1351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56457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2DC4A19-9018-4190-9CD5-C2D568DDF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315" y="80932"/>
            <a:ext cx="807447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650F0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1" i="0" u="none" strike="noStrike" cap="none" normalizeH="0" baseline="0" dirty="0" bmk="">
                <a:ln>
                  <a:noFill/>
                </a:ln>
                <a:solidFill>
                  <a:srgbClr val="650F0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650F0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Executive Summary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Fiscal Year 2021 Fundraising Goals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Contents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About Columbus HOPE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Fundraising Basics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Before You Start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Our Core Fundraising Program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Tootsie Roll Fundraising Event Planning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Tootsie Roll Campaign Suggested Planning Timeline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Second or More Fundraising Sources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Fundraising Ideas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Fundraising Strategy Development and Planning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Internet Fundraising Basics and Support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Corporate Donors and Sponsors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Fundraising Policies and Procedures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r"/>
              </a:tabLs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C78015-3F3C-4ADB-8322-AC5257FD253A}"/>
              </a:ext>
            </a:extLst>
          </p:cNvPr>
          <p:cNvSpPr/>
          <p:nvPr/>
        </p:nvSpPr>
        <p:spPr>
          <a:xfrm>
            <a:off x="1659577" y="223421"/>
            <a:ext cx="77456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b="1" dirty="0">
                <a:solidFill>
                  <a:srgbClr val="650F0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 bmk="">
                <a:solidFill>
                  <a:srgbClr val="650F0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ontents (continued)</a:t>
            </a: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Appendix 1 -Columbus HOPE Foundation Contacts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Appendix 2 - South Carolina Governor’s Proclamation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Appendix 3 – IRS 501(c)(3) Classification Letter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Appendix 4 – South Carolina Registration Letter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Appendix 5 – Tootsie Roll Order Form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Appendix 6 – Fundraising Apron Order Form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Appendix 7 – Fundraising Report CHF 101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Appendix 8 – Fundraising Report CHF 102</a:t>
            </a:r>
            <a:endParaRPr lang="en-US" alt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0400" algn="r"/>
              </a:tabLst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Appendix 9 – Fundraising Ideas A-Z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3381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2FCCC-83E8-44FF-A985-314EA8DCC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0" t="9667" r="14416" b="2666"/>
          <a:stretch/>
        </p:blipFill>
        <p:spPr>
          <a:xfrm>
            <a:off x="1170432" y="118872"/>
            <a:ext cx="7735825" cy="53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2796CE-FE51-4835-A45C-FCEE5651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8629" r="29585"/>
          <a:stretch/>
        </p:blipFill>
        <p:spPr>
          <a:xfrm>
            <a:off x="3099816" y="495300"/>
            <a:ext cx="3734482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D96D9-568E-4F4F-8B46-3FE42F92A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36703" r="29585"/>
          <a:stretch/>
        </p:blipFill>
        <p:spPr>
          <a:xfrm>
            <a:off x="2337259" y="1"/>
            <a:ext cx="592578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7E0B6-1079-40BC-B307-3F472EC9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2" t="10167" r="1319" b="2333"/>
          <a:stretch/>
        </p:blipFill>
        <p:spPr>
          <a:xfrm>
            <a:off x="310896" y="118872"/>
            <a:ext cx="9025128" cy="52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88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460CB6F-8AE6-42B5-BDF4-98DF940A246C}"/>
              </a:ext>
            </a:extLst>
          </p:cNvPr>
          <p:cNvGrpSpPr/>
          <p:nvPr/>
        </p:nvGrpSpPr>
        <p:grpSpPr>
          <a:xfrm>
            <a:off x="1170432" y="118872"/>
            <a:ext cx="7735825" cy="5305142"/>
            <a:chOff x="1170432" y="118872"/>
            <a:chExt cx="7735825" cy="530514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C2FCCC-83E8-44FF-A985-314EA8DCC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20" t="9667" r="14416" b="2666"/>
            <a:stretch/>
          </p:blipFill>
          <p:spPr>
            <a:xfrm>
              <a:off x="1170432" y="118872"/>
              <a:ext cx="7735825" cy="53051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41F0AF-9738-463E-AE0F-396F6C621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38" t="14833" r="23505" b="81833"/>
            <a:stretch/>
          </p:blipFill>
          <p:spPr>
            <a:xfrm>
              <a:off x="1600199" y="777240"/>
              <a:ext cx="7068313" cy="31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6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C9EA5-0636-42B0-9317-26DD0A02F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9"/>
          <a:stretch/>
        </p:blipFill>
        <p:spPr>
          <a:xfrm>
            <a:off x="35511" y="0"/>
            <a:ext cx="10158320" cy="5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043"/>
          <a:stretch/>
        </p:blipFill>
        <p:spPr>
          <a:xfrm>
            <a:off x="0" y="1"/>
            <a:ext cx="10099865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361" t="36512" r="66528" b="28139"/>
          <a:stretch/>
        </p:blipFill>
        <p:spPr>
          <a:xfrm>
            <a:off x="3759201" y="1212851"/>
            <a:ext cx="1322971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5442C-A3B1-47D0-9BE9-86910592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0" y="134249"/>
            <a:ext cx="7149979" cy="53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BEDEC-ED5F-42B2-8F33-126AF47E9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2" t="9834" r="19541" b="20334"/>
          <a:stretch/>
        </p:blipFill>
        <p:spPr>
          <a:xfrm>
            <a:off x="985762" y="0"/>
            <a:ext cx="801354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25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77708-2382-410B-822C-940453468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4" t="14500" r="31918"/>
          <a:stretch/>
        </p:blipFill>
        <p:spPr>
          <a:xfrm>
            <a:off x="3191256" y="45957"/>
            <a:ext cx="4114799" cy="54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6469B-9AE2-458C-9B24-F592284B7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5" t="10000" r="32112" b="1667"/>
          <a:stretch/>
        </p:blipFill>
        <p:spPr>
          <a:xfrm>
            <a:off x="3236458" y="-21514"/>
            <a:ext cx="3886717" cy="55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3A90E-62F4-4721-A39B-9FE0C50EA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65" t="9667" r="22635" b="24833"/>
          <a:stretch/>
        </p:blipFill>
        <p:spPr>
          <a:xfrm>
            <a:off x="1092708" y="52693"/>
            <a:ext cx="7872984" cy="53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F91D0-6DC5-40ED-9D32-DB1A89EE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2" t="10000" r="21958"/>
          <a:stretch/>
        </p:blipFill>
        <p:spPr>
          <a:xfrm>
            <a:off x="2121408" y="814"/>
            <a:ext cx="5952744" cy="55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C7FCA-4751-42B8-8E59-F2C2EB20C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t="9668" r="22635" b="20666"/>
          <a:stretch/>
        </p:blipFill>
        <p:spPr>
          <a:xfrm>
            <a:off x="1316736" y="58409"/>
            <a:ext cx="7424927" cy="53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C106B08-9B89-42FB-BD0F-25AB8AF08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 b="3125"/>
          <a:stretch/>
        </p:blipFill>
        <p:spPr>
          <a:xfrm>
            <a:off x="435935" y="314325"/>
            <a:ext cx="918653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1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F538DFE-46A6-464D-8CE2-AD47B0ED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1" b="7986"/>
          <a:stretch/>
        </p:blipFill>
        <p:spPr>
          <a:xfrm>
            <a:off x="435935" y="381000"/>
            <a:ext cx="91865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43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5BEAE7-630E-4373-BC56-2EDBA3A3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2" t="9333" r="23602" b="50000"/>
          <a:stretch/>
        </p:blipFill>
        <p:spPr>
          <a:xfrm>
            <a:off x="18364" y="548066"/>
            <a:ext cx="10040036" cy="43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5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821C8-C852-45AA-AD28-C382C82E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4" t="8102" r="20415" b="6829"/>
          <a:stretch/>
        </p:blipFill>
        <p:spPr>
          <a:xfrm>
            <a:off x="1790836" y="58357"/>
            <a:ext cx="6476728" cy="54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ag&#10;&#10;Description automatically generated">
            <a:extLst>
              <a:ext uri="{FF2B5EF4-FFF2-40B4-BE49-F238E27FC236}">
                <a16:creationId xmlns:a16="http://schemas.microsoft.com/office/drawing/2014/main" id="{E902DCD6-1A7D-48BB-87AF-9AEDA77A3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/>
        </p:blipFill>
        <p:spPr>
          <a:xfrm>
            <a:off x="20" y="10"/>
            <a:ext cx="10058380" cy="5486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293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B6364-F08D-4053-8CF2-03E44DCAC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0" r="2892"/>
          <a:stretch/>
        </p:blipFill>
        <p:spPr>
          <a:xfrm>
            <a:off x="14894" y="32004"/>
            <a:ext cx="10028611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6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493F-191A-4028-BDDE-56DF65CC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27" y="1386454"/>
            <a:ext cx="8675370" cy="2282190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2800" b="1" dirty="0"/>
              <a:t>Open Discussion: Success Secrets, Challenges , Strategies and Actions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Chris Pate – Council 7129 Greenwood</a:t>
            </a:r>
            <a:br>
              <a:rPr lang="en-US" sz="2400" dirty="0"/>
            </a:br>
            <a:r>
              <a:rPr lang="en-US" sz="2400" dirty="0"/>
              <a:t>John Davis – Council 8295 Anderson</a:t>
            </a:r>
            <a:br>
              <a:rPr lang="en-US" sz="2400" dirty="0"/>
            </a:br>
            <a:r>
              <a:rPr lang="en-US" sz="2400" dirty="0"/>
              <a:t>Joe Balotti – Council 5194 Myrtle Beach</a:t>
            </a:r>
            <a:br>
              <a:rPr lang="en-US" sz="2400" dirty="0"/>
            </a:br>
            <a:r>
              <a:rPr lang="en-US" sz="2400" dirty="0"/>
              <a:t>Alan Chambers - Council 6726 Hanahan – Goose Creek</a:t>
            </a:r>
            <a:br>
              <a:rPr lang="en-US" sz="2400" dirty="0"/>
            </a:br>
            <a:r>
              <a:rPr lang="en-US" sz="2400" dirty="0"/>
              <a:t>Jerry Schmid - Council 6684 Seneca</a:t>
            </a:r>
            <a:br>
              <a:rPr lang="en-US" sz="2400" dirty="0"/>
            </a:br>
            <a:r>
              <a:rPr lang="en-US" sz="2400" dirty="0"/>
              <a:t>Ken </a:t>
            </a:r>
            <a:r>
              <a:rPr lang="en-US" sz="2400" dirty="0" err="1"/>
              <a:t>Rysavy</a:t>
            </a:r>
            <a:r>
              <a:rPr lang="en-US" sz="2400" dirty="0"/>
              <a:t> – Council 15960 Newberry (small Council)</a:t>
            </a:r>
          </a:p>
        </p:txBody>
      </p:sp>
    </p:spTree>
    <p:extLst>
      <p:ext uri="{BB962C8B-B14F-4D97-AF65-F5344CB8AC3E}">
        <p14:creationId xmlns:p14="http://schemas.microsoft.com/office/powerpoint/2010/main" val="409212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1A017-42B2-420E-A8D1-6B6F12DB4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pPr algn="ctr"/>
            <a:r>
              <a:rPr lang="en-US" b="1" dirty="0"/>
              <a:t>What are your Best Practices?</a:t>
            </a:r>
            <a:br>
              <a:rPr lang="en-US" b="1" dirty="0"/>
            </a:br>
            <a:r>
              <a:rPr lang="en-US" b="1" dirty="0"/>
              <a:t>Group Discussion</a:t>
            </a:r>
            <a:br>
              <a:rPr lang="en-US" b="1" dirty="0"/>
            </a:br>
            <a:r>
              <a:rPr lang="en-US" b="1" dirty="0"/>
              <a:t>During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3702-3F3A-46C7-A9B2-134A2D629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290504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2ED0-C1D7-4A3E-90D5-4A66E2F0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Fundraising Thoughts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80E6A9-7633-4741-81DD-F257D9E8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1460500"/>
            <a:ext cx="8674100" cy="3481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COVID-19 Fundraising Thoughts</a:t>
            </a:r>
          </a:p>
          <a:p>
            <a:r>
              <a:rPr lang="en-US" sz="1600" dirty="0"/>
              <a:t>Know the CDC and local guidelines;</a:t>
            </a:r>
          </a:p>
          <a:p>
            <a:r>
              <a:rPr lang="en-US" sz="1600" dirty="0"/>
              <a:t>Set you goals and intermediate objectives;</a:t>
            </a:r>
          </a:p>
          <a:p>
            <a:r>
              <a:rPr lang="en-US" sz="1600" dirty="0"/>
              <a:t>Rally prospective Sponsors/Donor/Participants and your Council to the cause;</a:t>
            </a:r>
          </a:p>
          <a:p>
            <a:r>
              <a:rPr lang="en-US" sz="1600" dirty="0"/>
              <a:t>Show your prospective Sponsors/Donor/Participants and your Council how you can achieve your goals and objectives while keeping people safe</a:t>
            </a:r>
          </a:p>
          <a:p>
            <a:r>
              <a:rPr lang="en-US" sz="1600" dirty="0"/>
              <a:t>Show your prospective Sponsors/Donor/Participants and your Council the impact of in actions.</a:t>
            </a:r>
          </a:p>
          <a:p>
            <a:endParaRPr lang="en-US" sz="1600" dirty="0"/>
          </a:p>
          <a:p>
            <a:pPr marL="0" indent="0" algn="ctr">
              <a:buNone/>
            </a:pPr>
            <a:r>
              <a:rPr lang="en-US" sz="2000" b="1" dirty="0"/>
              <a:t>“Remember the Successful Fundraising Fundamentals”</a:t>
            </a:r>
            <a:endParaRPr lang="en-US" sz="2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995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2ED0-C1D7-4A3E-90D5-4A66E2F0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Fundraising Thoughts (continued)</a:t>
            </a:r>
            <a:br>
              <a:rPr lang="en-US" dirty="0"/>
            </a:br>
            <a:r>
              <a:rPr lang="en-US" dirty="0"/>
              <a:t>The Fundraising Fundamentals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80E6A9-7633-4741-81DD-F257D9E8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1460500"/>
            <a:ext cx="8674100" cy="34813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The Knowledge: </a:t>
            </a:r>
            <a:endParaRPr lang="en-US" sz="1600" dirty="0"/>
          </a:p>
          <a:p>
            <a:r>
              <a:rPr lang="en-US" sz="1600" dirty="0"/>
              <a:t>Know what the Columbus HOPE Foundation does and where the money you raise will go. </a:t>
            </a:r>
          </a:p>
          <a:p>
            <a:pPr marL="0" indent="0">
              <a:buNone/>
            </a:pPr>
            <a:r>
              <a:rPr lang="en-US" sz="1600" b="1" dirty="0"/>
              <a:t>Enthusiasm and persistence: </a:t>
            </a:r>
            <a:endParaRPr lang="en-US" sz="1600" dirty="0"/>
          </a:p>
          <a:p>
            <a:r>
              <a:rPr lang="en-US" sz="1600" dirty="0"/>
              <a:t>Your enthusiasm will encourage people to support you. Sell the idea! Both internal to your organization and to your community.</a:t>
            </a:r>
          </a:p>
          <a:p>
            <a:r>
              <a:rPr lang="en-US" sz="1600" dirty="0"/>
              <a:t>There will be plenty of “Nos”. Be prepared for this and don’t let it dampen your enthusiasm.</a:t>
            </a:r>
          </a:p>
          <a:p>
            <a:pPr marL="0" indent="0">
              <a:buNone/>
            </a:pPr>
            <a:r>
              <a:rPr lang="en-US" sz="1600" b="1" dirty="0"/>
              <a:t>Confidence: </a:t>
            </a:r>
            <a:endParaRPr lang="en-US" sz="1600" dirty="0"/>
          </a:p>
          <a:p>
            <a:r>
              <a:rPr lang="en-US" sz="1600" dirty="0"/>
              <a:t>You must be confident and direct. People need to see that you believe in what you are doing. </a:t>
            </a:r>
            <a:r>
              <a:rPr lang="en-US" sz="1600" b="1" i="1" dirty="0"/>
              <a:t>Remember if you don’t ask you don’t get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r>
              <a:rPr lang="en-US" sz="1600" b="1" dirty="0"/>
              <a:t>Organization: </a:t>
            </a:r>
            <a:endParaRPr lang="en-US" sz="1600" dirty="0"/>
          </a:p>
          <a:p>
            <a:r>
              <a:rPr lang="en-US" sz="1600" dirty="0"/>
              <a:t>Draw up a plan of attack - see our Fundraising Strategic and Planning section in this Handbook. Give yourself plenty of time and set yourself achievable targets. 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3203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2ED0-C1D7-4A3E-90D5-4A66E2F0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Fundraising Thoughts (continued)</a:t>
            </a:r>
            <a:br>
              <a:rPr lang="en-US" dirty="0"/>
            </a:br>
            <a:r>
              <a:rPr lang="en-US" dirty="0"/>
              <a:t>The Fundraising Fundamentals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80E6A9-7633-4741-81DD-F257D9E8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1460500"/>
            <a:ext cx="8674100" cy="3481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Contacts and networking: </a:t>
            </a:r>
            <a:endParaRPr lang="en-US" sz="1600" dirty="0"/>
          </a:p>
          <a:p>
            <a:r>
              <a:rPr lang="en-US" sz="1600" dirty="0"/>
              <a:t> List everyone you know and how they might help you. You will be surprised how this can help. </a:t>
            </a:r>
          </a:p>
          <a:p>
            <a:r>
              <a:rPr lang="en-US" sz="1600" dirty="0"/>
              <a:t>Don’t forget to include past donors, sponsors and volunteers</a:t>
            </a:r>
          </a:p>
          <a:p>
            <a:r>
              <a:rPr lang="en-US" sz="1600" dirty="0"/>
              <a:t>Nurture, nurture, and then nurture some more</a:t>
            </a:r>
          </a:p>
          <a:p>
            <a:pPr marL="0" indent="0">
              <a:buNone/>
            </a:pPr>
            <a:r>
              <a:rPr lang="en-US" sz="1600" b="1" dirty="0"/>
              <a:t>Imagination: </a:t>
            </a:r>
            <a:endParaRPr lang="en-US" sz="1600" dirty="0"/>
          </a:p>
          <a:p>
            <a:r>
              <a:rPr lang="en-US" sz="1600" dirty="0"/>
              <a:t>The more unusual and attractive your fundraising ideas are; the more people will support them. Not everyone will donate money, perhaps they could donate a prize for a raffle or something for sale on eBay or at a rummage or other sale.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99771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42F25-22A6-49C2-BCB9-7C14D66B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0" y="134249"/>
            <a:ext cx="7149979" cy="53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4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049572"/>
            <a:ext cx="7315200" cy="2756452"/>
          </a:xfrm>
        </p:spPr>
        <p:txBody>
          <a:bodyPr>
            <a:normAutofit fontScale="90000"/>
          </a:bodyPr>
          <a:lstStyle/>
          <a:p>
            <a:r>
              <a:rPr lang="en-US" dirty="0"/>
              <a:t>Columbus Hope Foundation</a:t>
            </a:r>
            <a:br>
              <a:rPr lang="en-US" dirty="0"/>
            </a:br>
            <a:r>
              <a:rPr lang="en-US" sz="2880" dirty="0"/>
              <a:t>Fundraising Year 2021-22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Donation Turn-in</a:t>
            </a:r>
            <a:br>
              <a:rPr lang="en-US" dirty="0"/>
            </a:br>
            <a:r>
              <a:rPr lang="en-US" dirty="0"/>
              <a:t>Procedures and Grant Requests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67917"/>
            <a:ext cx="7315200" cy="1357022"/>
          </a:xfrm>
        </p:spPr>
        <p:txBody>
          <a:bodyPr/>
          <a:lstStyle/>
          <a:p>
            <a:r>
              <a:rPr lang="en-US" dirty="0"/>
              <a:t>Tony </a:t>
            </a:r>
            <a:r>
              <a:rPr lang="en-US" dirty="0" err="1"/>
              <a:t>Panek</a:t>
            </a:r>
            <a:r>
              <a:rPr lang="en-US" dirty="0"/>
              <a:t>, CHF Secretary</a:t>
            </a:r>
          </a:p>
        </p:txBody>
      </p:sp>
    </p:spTree>
    <p:extLst>
      <p:ext uri="{BB962C8B-B14F-4D97-AF65-F5344CB8AC3E}">
        <p14:creationId xmlns:p14="http://schemas.microsoft.com/office/powerpoint/2010/main" val="1083912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Columbus Hope Foundation Secretary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3549" y="1540626"/>
            <a:ext cx="8412480" cy="3292995"/>
          </a:xfrm>
        </p:spPr>
        <p:txBody>
          <a:bodyPr>
            <a:normAutofit/>
          </a:bodyPr>
          <a:lstStyle/>
          <a:p>
            <a:r>
              <a:rPr lang="en-US" dirty="0"/>
              <a:t>Primary Point of Contact with Council CHF Chairman, GK and FS</a:t>
            </a:r>
          </a:p>
          <a:p>
            <a:pPr lvl="1"/>
            <a:r>
              <a:rPr lang="en-US" dirty="0"/>
              <a:t>Email address:  secretary@columbushope.org</a:t>
            </a:r>
          </a:p>
          <a:p>
            <a:r>
              <a:rPr lang="en-US" dirty="0"/>
              <a:t>Receive and Deposit all Fundraising Monies from Councils</a:t>
            </a:r>
          </a:p>
          <a:p>
            <a:pPr lvl="1"/>
            <a:r>
              <a:rPr lang="en-US" dirty="0"/>
              <a:t>Directly from Councils (CHF 101 and CHF Check)</a:t>
            </a:r>
          </a:p>
          <a:p>
            <a:pPr lvl="1"/>
            <a:r>
              <a:rPr lang="en-US" dirty="0"/>
              <a:t>Donors designating funds to a Council (via Tri-Fold Donation Form)</a:t>
            </a:r>
          </a:p>
          <a:p>
            <a:pPr lvl="1"/>
            <a:r>
              <a:rPr lang="en-US" dirty="0"/>
              <a:t>Donations via PayPal or Go Fund Me campaigns</a:t>
            </a:r>
          </a:p>
          <a:p>
            <a:r>
              <a:rPr lang="en-US" dirty="0"/>
              <a:t>Track Status and advise Councils of their CHF account</a:t>
            </a:r>
          </a:p>
          <a:p>
            <a:r>
              <a:rPr lang="en-US" dirty="0"/>
              <a:t>Receive Council’s Grant Requests (CHF 102) and create voucher for Treasurer to cut checks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24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Columbus Hope Foundation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DEPOSITS</a:t>
            </a:r>
            <a:r>
              <a:rPr lang="en-US" dirty="0"/>
              <a:t>: Columbus Hope Foundation Fundraising Report (CHF 101)</a:t>
            </a:r>
            <a:endParaRPr lang="en-US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GRANTS:  Request for Columbus Hope Rebates (CHF 102)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Forms located on columbushope.org website under Library menu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72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42F25-22A6-49C2-BCB9-7C14D66B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0" y="134249"/>
            <a:ext cx="7149979" cy="53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0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D3752-1455-4EFF-B23D-9548C796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63" y="168813"/>
            <a:ext cx="5002274" cy="4715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46822-5A98-4157-B577-6618EE2D3276}"/>
              </a:ext>
            </a:extLst>
          </p:cNvPr>
          <p:cNvSpPr txBox="1"/>
          <p:nvPr/>
        </p:nvSpPr>
        <p:spPr>
          <a:xfrm>
            <a:off x="2528063" y="5008099"/>
            <a:ext cx="1349462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" dirty="0"/>
              <a:t>CHF 101 (7/20)</a:t>
            </a:r>
          </a:p>
        </p:txBody>
      </p:sp>
    </p:spTree>
    <p:extLst>
      <p:ext uri="{BB962C8B-B14F-4D97-AF65-F5344CB8AC3E}">
        <p14:creationId xmlns:p14="http://schemas.microsoft.com/office/powerpoint/2010/main" val="1583915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Columbus Hope Foundation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DEPOSITS: Columbus Hope Foundation Fundraising Report (CHF 101)</a:t>
            </a:r>
            <a:endParaRPr lang="en-US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GRANTS</a:t>
            </a:r>
            <a:r>
              <a:rPr lang="en-US" dirty="0"/>
              <a:t>:  Request for Columbus Hope Rebates (CHF 102)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Forms located on columbushope.org website under Library menu</a:t>
            </a:r>
          </a:p>
          <a:p>
            <a:r>
              <a:rPr lang="en-US" dirty="0"/>
              <a:t>Forms are in Word, PDF and Excel formats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34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67BF4-73AA-4EAD-B0DC-96747FA0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493" y="163186"/>
            <a:ext cx="4811414" cy="4732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FCDFC-097A-4CB7-A133-D82553510E99}"/>
              </a:ext>
            </a:extLst>
          </p:cNvPr>
          <p:cNvSpPr txBox="1"/>
          <p:nvPr/>
        </p:nvSpPr>
        <p:spPr>
          <a:xfrm>
            <a:off x="2605806" y="5278198"/>
            <a:ext cx="176690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/>
              <a:t>CHF 102 (7/20)</a:t>
            </a:r>
          </a:p>
        </p:txBody>
      </p:sp>
    </p:spTree>
    <p:extLst>
      <p:ext uri="{BB962C8B-B14F-4D97-AF65-F5344CB8AC3E}">
        <p14:creationId xmlns:p14="http://schemas.microsoft.com/office/powerpoint/2010/main" val="462735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KEYS TO ACCURATE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 and accurate forms </a:t>
            </a:r>
          </a:p>
          <a:p>
            <a:pPr lvl="1"/>
            <a:r>
              <a:rPr lang="en-US" dirty="0"/>
              <a:t>Fill out all blocks of info (Typed or Printed)</a:t>
            </a:r>
          </a:p>
          <a:p>
            <a:pPr lvl="1"/>
            <a:r>
              <a:rPr lang="en-US" dirty="0"/>
              <a:t>Discard old copies of forms (Names and addresses have changed)</a:t>
            </a:r>
          </a:p>
          <a:p>
            <a:pPr lvl="1"/>
            <a:r>
              <a:rPr lang="en-US" dirty="0"/>
              <a:t>Signed by Grand Knight</a:t>
            </a:r>
          </a:p>
          <a:p>
            <a:pPr lvl="1"/>
            <a:r>
              <a:rPr lang="en-US" dirty="0"/>
              <a:t>Minor pen and ink changes fixed by Secretary</a:t>
            </a:r>
          </a:p>
          <a:p>
            <a:r>
              <a:rPr lang="en-US" dirty="0"/>
              <a:t>Deposits (CHF 101)</a:t>
            </a:r>
          </a:p>
          <a:p>
            <a:pPr lvl="1"/>
            <a:r>
              <a:rPr lang="en-US" dirty="0" err="1"/>
              <a:t>Fillout</a:t>
            </a:r>
            <a:r>
              <a:rPr lang="en-US" dirty="0"/>
              <a:t> and send CHF 101 for each deposit council makes (not cumulative)</a:t>
            </a:r>
          </a:p>
          <a:p>
            <a:pPr lvl="1"/>
            <a:r>
              <a:rPr lang="en-US" dirty="0"/>
              <a:t>Gross amount collected goes towards Council Goal</a:t>
            </a:r>
          </a:p>
          <a:p>
            <a:pPr lvl="1"/>
            <a:r>
              <a:rPr lang="en-US" dirty="0"/>
              <a:t>Net amount is Gross minus all expenses</a:t>
            </a:r>
          </a:p>
          <a:p>
            <a:pPr lvl="1"/>
            <a:r>
              <a:rPr lang="en-US" dirty="0"/>
              <a:t>Check sent to Secretary is for the </a:t>
            </a:r>
            <a:r>
              <a:rPr lang="en-US" u="sng" dirty="0"/>
              <a:t>Net Amount</a:t>
            </a:r>
            <a:r>
              <a:rPr lang="en-US" dirty="0"/>
              <a:t>  (Do not send cash)</a:t>
            </a:r>
            <a:endParaRPr lang="en-US" u="sng" dirty="0"/>
          </a:p>
          <a:p>
            <a:pPr lvl="1"/>
            <a:r>
              <a:rPr lang="en-US" dirty="0"/>
              <a:t>Council grants are based on 85% of net amount</a:t>
            </a:r>
          </a:p>
          <a:p>
            <a:pPr lvl="1"/>
            <a:r>
              <a:rPr lang="en-US" dirty="0"/>
              <a:t>Council emailed a confirmation letter after each deposit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60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KEYS TO ACCURATE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Checks made out to “Columbus Hope Foundation, Inc.”</a:t>
            </a:r>
          </a:p>
          <a:p>
            <a:pPr lvl="1"/>
            <a:r>
              <a:rPr lang="en-US" dirty="0"/>
              <a:t>No other names like Operation Hope or </a:t>
            </a:r>
            <a:r>
              <a:rPr lang="en-US" dirty="0" err="1"/>
              <a:t>KoC</a:t>
            </a:r>
            <a:endParaRPr lang="en-US" dirty="0"/>
          </a:p>
          <a:p>
            <a:pPr lvl="1"/>
            <a:r>
              <a:rPr lang="en-US" dirty="0"/>
              <a:t>Deposits are in exact amount, not rounded (Net Amount)</a:t>
            </a:r>
          </a:p>
          <a:p>
            <a:r>
              <a:rPr lang="en-US" dirty="0"/>
              <a:t>Business Donor Checks</a:t>
            </a:r>
          </a:p>
          <a:p>
            <a:pPr lvl="1"/>
            <a:r>
              <a:rPr lang="en-US" dirty="0"/>
              <a:t>Send checks from businesses made out to Columbus Hope Foundation, Inc. with an appropriate CHF 101</a:t>
            </a:r>
          </a:p>
          <a:p>
            <a:pPr lvl="1"/>
            <a:r>
              <a:rPr lang="en-US" dirty="0"/>
              <a:t>Business Donation flyers should have their council number on them to ensure that the proper council gets credit for them</a:t>
            </a:r>
          </a:p>
          <a:p>
            <a:pPr lvl="1"/>
            <a:r>
              <a:rPr lang="en-US" dirty="0"/>
              <a:t>Advise them to include your council number with any direct donations to CHF, to claim credit for the fundraising</a:t>
            </a:r>
          </a:p>
          <a:p>
            <a:pPr lvl="1"/>
            <a:r>
              <a:rPr lang="en-US" dirty="0"/>
              <a:t>Same for business Matching Fund programs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40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KEYS TO ACCURATE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 Requests </a:t>
            </a:r>
          </a:p>
          <a:p>
            <a:pPr lvl="1"/>
            <a:r>
              <a:rPr lang="en-US" dirty="0"/>
              <a:t>Requests made on CHF 102 forms and made out to exact dollar amounts (no cents) and should be at least $500 for each grantee.</a:t>
            </a:r>
          </a:p>
          <a:p>
            <a:pPr lvl="1"/>
            <a:r>
              <a:rPr lang="en-US" dirty="0"/>
              <a:t>Use deposit feedback letters from the Secretary to know how much money you are entitled to when preparing grant requests or contact me and ask</a:t>
            </a:r>
          </a:p>
          <a:p>
            <a:pPr lvl="1"/>
            <a:r>
              <a:rPr lang="en-US" dirty="0"/>
              <a:t>CHF Secretary reviews your grant request for completion and accuracy, prepares grant voucher for Treasurer to cut check for President’s signature</a:t>
            </a:r>
          </a:p>
          <a:p>
            <a:pPr lvl="1"/>
            <a:r>
              <a:rPr lang="en-US" dirty="0"/>
              <a:t>Should have Grant check in ten days from receipt of CHF 102</a:t>
            </a:r>
          </a:p>
          <a:p>
            <a:pPr lvl="1"/>
            <a:r>
              <a:rPr lang="en-US" dirty="0"/>
              <a:t>Grant Organizations must meet Columbus Hope Foundation mission criteria</a:t>
            </a:r>
          </a:p>
          <a:p>
            <a:pPr lvl="2"/>
            <a:r>
              <a:rPr lang="en-US" dirty="0"/>
              <a:t>Provide service or support to Intellectually Disabled Citizens of South Carolina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00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 CHF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Easiest Way to Get Your Forms and other fundraising tools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columbushope.org </a:t>
            </a:r>
          </a:p>
        </p:txBody>
      </p:sp>
    </p:spTree>
    <p:extLst>
      <p:ext uri="{BB962C8B-B14F-4D97-AF65-F5344CB8AC3E}">
        <p14:creationId xmlns:p14="http://schemas.microsoft.com/office/powerpoint/2010/main" val="37292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729A-5AB7-449E-9286-90BA5F9F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C7AA-E351-45DC-B3F9-FEABDE22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Columbus HOPE Ignite Briefing  - 5 min</a:t>
            </a:r>
          </a:p>
          <a:p>
            <a:r>
              <a:rPr lang="en-US" dirty="0"/>
              <a:t>Fundraising Fundamentals – 5 min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Handbook – 10 min</a:t>
            </a:r>
          </a:p>
          <a:p>
            <a:pPr lvl="1"/>
            <a:r>
              <a:rPr lang="en-US" dirty="0"/>
              <a:t>Website to include the Fundraising Resource Page – 5 min</a:t>
            </a:r>
          </a:p>
          <a:p>
            <a:r>
              <a:rPr lang="en-US" dirty="0"/>
              <a:t>Open Discussion – Success Secrets, Challenges , </a:t>
            </a:r>
            <a:r>
              <a:rPr lang="en-US" dirty="0" err="1"/>
              <a:t>Srategies</a:t>
            </a:r>
            <a:r>
              <a:rPr lang="en-US" dirty="0"/>
              <a:t> and Actions</a:t>
            </a:r>
          </a:p>
          <a:p>
            <a:pPr lvl="1"/>
            <a:r>
              <a:rPr lang="en-US" dirty="0"/>
              <a:t>Chris Pate – Council 7129 Greenwood</a:t>
            </a:r>
          </a:p>
          <a:p>
            <a:pPr lvl="1"/>
            <a:r>
              <a:rPr lang="en-US" dirty="0"/>
              <a:t>John Davis – Council 8295 Anderson</a:t>
            </a:r>
          </a:p>
          <a:p>
            <a:pPr lvl="1"/>
            <a:r>
              <a:rPr lang="en-US" dirty="0"/>
              <a:t>Joe Balotti – Council 5194 Myrtle Beach</a:t>
            </a:r>
          </a:p>
          <a:p>
            <a:pPr lvl="1"/>
            <a:r>
              <a:rPr lang="en-US" dirty="0"/>
              <a:t>Alan Chambers - Council 6726 Hanahan – Goose Creek</a:t>
            </a:r>
          </a:p>
          <a:p>
            <a:pPr lvl="1"/>
            <a:r>
              <a:rPr lang="en-US" dirty="0"/>
              <a:t>Jerry Schmid - Council 6684 Seneca</a:t>
            </a:r>
          </a:p>
          <a:p>
            <a:pPr lvl="1"/>
            <a:r>
              <a:rPr lang="en-US" dirty="0"/>
              <a:t>Ken </a:t>
            </a:r>
            <a:r>
              <a:rPr lang="en-US" dirty="0" err="1"/>
              <a:t>Rysavy</a:t>
            </a:r>
            <a:r>
              <a:rPr lang="en-US" dirty="0"/>
              <a:t> – Council 15960 Newberry (small Council)</a:t>
            </a:r>
          </a:p>
          <a:p>
            <a:r>
              <a:rPr lang="en-US" dirty="0"/>
              <a:t>COVID-19 Best Practices Fundraising Discussion Summary</a:t>
            </a:r>
          </a:p>
        </p:txBody>
      </p:sp>
    </p:spTree>
    <p:extLst>
      <p:ext uri="{BB962C8B-B14F-4D97-AF65-F5344CB8AC3E}">
        <p14:creationId xmlns:p14="http://schemas.microsoft.com/office/powerpoint/2010/main" val="180710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2269-5AF4-41E5-A356-503A6BD0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Fundamental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AFBC2-A263-4BCA-A5E1-548BDC6CA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1140031"/>
            <a:ext cx="8675370" cy="4054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The Knowledge: </a:t>
            </a:r>
            <a:endParaRPr lang="en-US" sz="1800" dirty="0"/>
          </a:p>
          <a:p>
            <a:r>
              <a:rPr lang="en-US" sz="1800" dirty="0"/>
              <a:t>Know what the Columbus HOPE Foundation does and where the money you raise will go. </a:t>
            </a:r>
          </a:p>
          <a:p>
            <a:pPr marL="0" indent="0">
              <a:buNone/>
            </a:pPr>
            <a:r>
              <a:rPr lang="en-US" sz="1800" b="1" dirty="0"/>
              <a:t>Enthusiasm and persistence: </a:t>
            </a:r>
            <a:endParaRPr lang="en-US" sz="1800" dirty="0"/>
          </a:p>
          <a:p>
            <a:r>
              <a:rPr lang="en-US" sz="1800" dirty="0"/>
              <a:t>Your enthusiasm will encourage people to support you. Sell the idea! Both internal to your organization and to your community.</a:t>
            </a:r>
          </a:p>
          <a:p>
            <a:r>
              <a:rPr lang="en-US" sz="1800" dirty="0"/>
              <a:t>There will be plenty of “Nos”. Be prepared for this and don’t let it dampen your enthusiasm.</a:t>
            </a:r>
          </a:p>
          <a:p>
            <a:pPr marL="0" indent="0">
              <a:buNone/>
            </a:pPr>
            <a:r>
              <a:rPr lang="en-US" sz="1800" b="1" dirty="0"/>
              <a:t>Confidence: </a:t>
            </a:r>
            <a:endParaRPr lang="en-US" sz="1800" dirty="0"/>
          </a:p>
          <a:p>
            <a:r>
              <a:rPr lang="en-US" sz="1800" dirty="0"/>
              <a:t>You must be confident and direct. People need to see that you believe in what you are doing. </a:t>
            </a:r>
            <a:r>
              <a:rPr lang="en-US" sz="1800" b="1" i="1" dirty="0"/>
              <a:t>Remember if you don’t ask you don’t get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r>
              <a:rPr lang="en-US" sz="1800" b="1" dirty="0"/>
              <a:t>Organization: </a:t>
            </a:r>
            <a:endParaRPr lang="en-US" sz="1800" dirty="0"/>
          </a:p>
          <a:p>
            <a:r>
              <a:rPr lang="en-US" sz="1800" dirty="0"/>
              <a:t>Draw up a plan of attack - see our Fundraising Strategic and Planning section in this Handbook. Give yourself plenty of time and set yourself achievable targets. 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094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2269-5AF4-41E5-A356-503A6BD0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Fundamental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AFBC2-A263-4BCA-A5E1-548BDC6CA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1460499"/>
            <a:ext cx="8675370" cy="3733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Contacts and networking: </a:t>
            </a:r>
            <a:endParaRPr lang="en-US" sz="1800" dirty="0"/>
          </a:p>
          <a:p>
            <a:r>
              <a:rPr lang="en-US" sz="1800" dirty="0"/>
              <a:t> List everyone you know and how they might help you. You will be surprised how this can help. </a:t>
            </a:r>
          </a:p>
          <a:p>
            <a:r>
              <a:rPr lang="en-US" sz="1800" dirty="0"/>
              <a:t>Don’t forget to include past donors, sponsors and volunteers</a:t>
            </a:r>
          </a:p>
          <a:p>
            <a:r>
              <a:rPr lang="en-US" sz="1800" dirty="0"/>
              <a:t>Nurture, nurture, and then nurture some more</a:t>
            </a:r>
          </a:p>
          <a:p>
            <a:pPr marL="0" indent="0">
              <a:buNone/>
            </a:pPr>
            <a:r>
              <a:rPr lang="en-US" sz="1800" b="1" dirty="0"/>
              <a:t>Imagination: </a:t>
            </a:r>
            <a:endParaRPr lang="en-US" sz="1800" dirty="0"/>
          </a:p>
          <a:p>
            <a:r>
              <a:rPr lang="en-US" sz="1800" dirty="0"/>
              <a:t>The more unusual and attractive your fundraising ideas are; the more people will support them. Not everyone will donate money, perhaps they could donate a prize for a raffle or something for sale on eBay or at a rummage or other sale.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084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8D997-0A82-4482-A532-C947DF3F9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2"/>
          <a:stretch/>
        </p:blipFill>
        <p:spPr>
          <a:xfrm>
            <a:off x="2729949" y="-34057"/>
            <a:ext cx="4507518" cy="56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469E8-83AB-4712-B871-A00C82049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4"/>
          <a:stretch/>
        </p:blipFill>
        <p:spPr>
          <a:xfrm>
            <a:off x="3487643" y="168141"/>
            <a:ext cx="6050583" cy="5150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549AA-BA03-40DC-B9E8-14D7FBDA7C70}"/>
              </a:ext>
            </a:extLst>
          </p:cNvPr>
          <p:cNvSpPr txBox="1"/>
          <p:nvPr/>
        </p:nvSpPr>
        <p:spPr>
          <a:xfrm>
            <a:off x="188063" y="1047476"/>
            <a:ext cx="3161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Revised Award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50% of 2022 Goals</a:t>
            </a:r>
          </a:p>
          <a:p>
            <a:endParaRPr lang="en-US" dirty="0"/>
          </a:p>
          <a:p>
            <a:r>
              <a:rPr lang="en-US" dirty="0"/>
              <a:t>Council – Foundation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85/15% Split Council - CHF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A26E9-2F09-4CC7-B688-7CA513B6721A}"/>
              </a:ext>
            </a:extLst>
          </p:cNvPr>
          <p:cNvSpPr/>
          <p:nvPr/>
        </p:nvSpPr>
        <p:spPr>
          <a:xfrm>
            <a:off x="742427" y="1324475"/>
            <a:ext cx="1351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66904762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BF78CF2-019A-450E-B6D5-B2FB2A9A07D0}" vid="{FDA3FE2B-DA34-462F-885D-969E14DA69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1432</Words>
  <Application>Microsoft Office PowerPoint</Application>
  <PresentationFormat>Custom</PresentationFormat>
  <Paragraphs>165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Theme1</vt:lpstr>
      <vt:lpstr>Columbus HOPE Workshop August 21, 2021</vt:lpstr>
      <vt:lpstr>PowerPoint Presentation</vt:lpstr>
      <vt:lpstr>PowerPoint Presentation</vt:lpstr>
      <vt:lpstr>PowerPoint Presentation</vt:lpstr>
      <vt:lpstr>Fundraising Agenda</vt:lpstr>
      <vt:lpstr>Fundraising Fundamental</vt:lpstr>
      <vt:lpstr>Fundraising Fundamental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Discussion: Success Secrets, Challenges , Strategies and Actions  Chris Pate – Council 7129 Greenwood John Davis – Council 8295 Anderson Joe Balotti – Council 5194 Myrtle Beach Alan Chambers - Council 6726 Hanahan – Goose Creek Jerry Schmid - Council 6684 Seneca Ken Rysavy – Council 15960 Newberry (small Council)</vt:lpstr>
      <vt:lpstr>What are your Best Practices? Group Discussion During COVID-19</vt:lpstr>
      <vt:lpstr>COVID-19 Fundraising Thoughts </vt:lpstr>
      <vt:lpstr>COVID-19 Fundraising Thoughts (continued) The Fundraising Fundamentals</vt:lpstr>
      <vt:lpstr>COVID-19 Fundraising Thoughts (continued) The Fundraising Fundamentals</vt:lpstr>
      <vt:lpstr>PowerPoint Presentation</vt:lpstr>
      <vt:lpstr>Columbus Hope Foundation Fundraising Year 2021-22  Donation Turn-in Procedures and Grant Requests</vt:lpstr>
      <vt:lpstr>Columbus Hope Foundation Secretary Role</vt:lpstr>
      <vt:lpstr>Review of Columbus Hope Foundation Forms</vt:lpstr>
      <vt:lpstr>PowerPoint Presentation</vt:lpstr>
      <vt:lpstr>Review of Columbus Hope Foundation Forms</vt:lpstr>
      <vt:lpstr>PowerPoint Presentation</vt:lpstr>
      <vt:lpstr>KEYS TO ACCURATE FORMS</vt:lpstr>
      <vt:lpstr>KEYS TO ACCURATE FORMS</vt:lpstr>
      <vt:lpstr>KEYS TO ACCURATE FORMS</vt:lpstr>
      <vt:lpstr>Use CHF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Columbus HOPE Workshop August 8, 2020</dc:title>
  <dc:creator>Thomas DeMars</dc:creator>
  <cp:lastModifiedBy>Thomas DeMars</cp:lastModifiedBy>
  <cp:revision>13</cp:revision>
  <dcterms:created xsi:type="dcterms:W3CDTF">2020-08-07T18:43:11Z</dcterms:created>
  <dcterms:modified xsi:type="dcterms:W3CDTF">2021-08-22T19:25:08Z</dcterms:modified>
</cp:coreProperties>
</file>